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0" d="100"/>
          <a:sy n="80" d="100"/>
        </p:scale>
        <p:origin x="58" y="1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8B8AB-0618-44A1-BC2B-5F137F3FA0F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6212C03-787F-41CB-942E-BFC93535FA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4FEA823-F2D0-4C7D-A180-C6BF613993F0}"/>
              </a:ext>
            </a:extLst>
          </p:cNvPr>
          <p:cNvSpPr>
            <a:spLocks noGrp="1"/>
          </p:cNvSpPr>
          <p:nvPr>
            <p:ph type="dt" sz="half" idx="10"/>
          </p:nvPr>
        </p:nvSpPr>
        <p:spPr/>
        <p:txBody>
          <a:bodyPr/>
          <a:lstStyle/>
          <a:p>
            <a:fld id="{2F6E656B-DE5C-46D5-97D6-38079EF62A1D}" type="datetimeFigureOut">
              <a:rPr lang="en-GB" smtClean="0"/>
              <a:t>01/03/2021</a:t>
            </a:fld>
            <a:endParaRPr lang="en-GB"/>
          </a:p>
        </p:txBody>
      </p:sp>
      <p:sp>
        <p:nvSpPr>
          <p:cNvPr id="5" name="Footer Placeholder 4">
            <a:extLst>
              <a:ext uri="{FF2B5EF4-FFF2-40B4-BE49-F238E27FC236}">
                <a16:creationId xmlns:a16="http://schemas.microsoft.com/office/drawing/2014/main" id="{DA89AE8A-C044-40EE-BC36-242D288BD4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0AC074E-5052-4A29-AE91-E6593D857E2C}"/>
              </a:ext>
            </a:extLst>
          </p:cNvPr>
          <p:cNvSpPr>
            <a:spLocks noGrp="1"/>
          </p:cNvSpPr>
          <p:nvPr>
            <p:ph type="sldNum" sz="quarter" idx="12"/>
          </p:nvPr>
        </p:nvSpPr>
        <p:spPr/>
        <p:txBody>
          <a:bodyPr/>
          <a:lstStyle/>
          <a:p>
            <a:fld id="{810C2D7A-052A-401C-B48A-06230D5800C9}" type="slidenum">
              <a:rPr lang="en-GB" smtClean="0"/>
              <a:t>‹#›</a:t>
            </a:fld>
            <a:endParaRPr lang="en-GB"/>
          </a:p>
        </p:txBody>
      </p:sp>
      <p:pic>
        <p:nvPicPr>
          <p:cNvPr id="7" name="Picture 6" descr="A close up of a sign&#10;&#10;Description automatically generated">
            <a:extLst>
              <a:ext uri="{FF2B5EF4-FFF2-40B4-BE49-F238E27FC236}">
                <a16:creationId xmlns:a16="http://schemas.microsoft.com/office/drawing/2014/main" id="{9D967B05-47E3-4100-8714-276F2AEDDD3F}"/>
              </a:ext>
            </a:extLst>
          </p:cNvPr>
          <p:cNvPicPr/>
          <p:nvPr userDrawn="1"/>
        </p:nvPicPr>
        <p:blipFill>
          <a:blip r:embed="rId2">
            <a:extLst>
              <a:ext uri="{28A0092B-C50C-407E-A947-70E740481C1C}">
                <a14:useLocalDpi xmlns:a14="http://schemas.microsoft.com/office/drawing/2010/main" val="0"/>
              </a:ext>
            </a:extLst>
          </a:blip>
          <a:stretch>
            <a:fillRect/>
          </a:stretch>
        </p:blipFill>
        <p:spPr>
          <a:xfrm>
            <a:off x="10274038" y="6219825"/>
            <a:ext cx="1622425" cy="501650"/>
          </a:xfrm>
          <a:prstGeom prst="rect">
            <a:avLst/>
          </a:prstGeom>
        </p:spPr>
      </p:pic>
    </p:spTree>
    <p:extLst>
      <p:ext uri="{BB962C8B-B14F-4D97-AF65-F5344CB8AC3E}">
        <p14:creationId xmlns:p14="http://schemas.microsoft.com/office/powerpoint/2010/main" val="4017395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62CC4-B3D6-49F0-AE4E-E94FC692168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9E5D0B7-9EAA-441A-81D5-FC2D1CE642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F12BFF-D72B-47D9-A8F9-89348E4B3B29}"/>
              </a:ext>
            </a:extLst>
          </p:cNvPr>
          <p:cNvSpPr>
            <a:spLocks noGrp="1"/>
          </p:cNvSpPr>
          <p:nvPr>
            <p:ph type="dt" sz="half" idx="10"/>
          </p:nvPr>
        </p:nvSpPr>
        <p:spPr/>
        <p:txBody>
          <a:bodyPr/>
          <a:lstStyle/>
          <a:p>
            <a:fld id="{2F6E656B-DE5C-46D5-97D6-38079EF62A1D}" type="datetimeFigureOut">
              <a:rPr lang="en-GB" smtClean="0"/>
              <a:t>01/03/2021</a:t>
            </a:fld>
            <a:endParaRPr lang="en-GB"/>
          </a:p>
        </p:txBody>
      </p:sp>
      <p:sp>
        <p:nvSpPr>
          <p:cNvPr id="5" name="Footer Placeholder 4">
            <a:extLst>
              <a:ext uri="{FF2B5EF4-FFF2-40B4-BE49-F238E27FC236}">
                <a16:creationId xmlns:a16="http://schemas.microsoft.com/office/drawing/2014/main" id="{5BB0AABF-BE77-45E6-B6C9-02EFC6CD63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CF759E7-1561-4F68-8509-BB4860E40D52}"/>
              </a:ext>
            </a:extLst>
          </p:cNvPr>
          <p:cNvSpPr>
            <a:spLocks noGrp="1"/>
          </p:cNvSpPr>
          <p:nvPr>
            <p:ph type="sldNum" sz="quarter" idx="12"/>
          </p:nvPr>
        </p:nvSpPr>
        <p:spPr/>
        <p:txBody>
          <a:bodyPr/>
          <a:lstStyle/>
          <a:p>
            <a:fld id="{810C2D7A-052A-401C-B48A-06230D5800C9}" type="slidenum">
              <a:rPr lang="en-GB" smtClean="0"/>
              <a:t>‹#›</a:t>
            </a:fld>
            <a:endParaRPr lang="en-GB"/>
          </a:p>
        </p:txBody>
      </p:sp>
    </p:spTree>
    <p:extLst>
      <p:ext uri="{BB962C8B-B14F-4D97-AF65-F5344CB8AC3E}">
        <p14:creationId xmlns:p14="http://schemas.microsoft.com/office/powerpoint/2010/main" val="3559653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0C6D2-7F13-478C-892A-157A07933C2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9020EC1-9B82-4DBC-80C0-3D8D779085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4FC8B5B-EE4F-494A-998D-2B6D59B2C1D6}"/>
              </a:ext>
            </a:extLst>
          </p:cNvPr>
          <p:cNvSpPr>
            <a:spLocks noGrp="1"/>
          </p:cNvSpPr>
          <p:nvPr>
            <p:ph type="dt" sz="half" idx="10"/>
          </p:nvPr>
        </p:nvSpPr>
        <p:spPr/>
        <p:txBody>
          <a:bodyPr/>
          <a:lstStyle/>
          <a:p>
            <a:fld id="{2F6E656B-DE5C-46D5-97D6-38079EF62A1D}" type="datetimeFigureOut">
              <a:rPr lang="en-GB" smtClean="0"/>
              <a:t>01/03/2021</a:t>
            </a:fld>
            <a:endParaRPr lang="en-GB"/>
          </a:p>
        </p:txBody>
      </p:sp>
      <p:sp>
        <p:nvSpPr>
          <p:cNvPr id="5" name="Footer Placeholder 4">
            <a:extLst>
              <a:ext uri="{FF2B5EF4-FFF2-40B4-BE49-F238E27FC236}">
                <a16:creationId xmlns:a16="http://schemas.microsoft.com/office/drawing/2014/main" id="{E4267234-ADFD-42CF-ABAA-5F81846D2CB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EE4467-1E0F-4FA6-B49F-0206B11DE666}"/>
              </a:ext>
            </a:extLst>
          </p:cNvPr>
          <p:cNvSpPr>
            <a:spLocks noGrp="1"/>
          </p:cNvSpPr>
          <p:nvPr>
            <p:ph type="sldNum" sz="quarter" idx="12"/>
          </p:nvPr>
        </p:nvSpPr>
        <p:spPr/>
        <p:txBody>
          <a:bodyPr/>
          <a:lstStyle/>
          <a:p>
            <a:fld id="{810C2D7A-052A-401C-B48A-06230D5800C9}" type="slidenum">
              <a:rPr lang="en-GB" smtClean="0"/>
              <a:t>‹#›</a:t>
            </a:fld>
            <a:endParaRPr lang="en-GB"/>
          </a:p>
        </p:txBody>
      </p:sp>
    </p:spTree>
    <p:extLst>
      <p:ext uri="{BB962C8B-B14F-4D97-AF65-F5344CB8AC3E}">
        <p14:creationId xmlns:p14="http://schemas.microsoft.com/office/powerpoint/2010/main" val="502290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C0CAA-2B28-493F-9220-624EE4D2A0F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02FD126-1891-44BA-A326-2A915764B3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CC86FC1-F196-48A8-8B85-6475F6C38D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F4C09E0-8EC6-44A9-95E5-3E4459D63AB5}"/>
              </a:ext>
            </a:extLst>
          </p:cNvPr>
          <p:cNvSpPr>
            <a:spLocks noGrp="1"/>
          </p:cNvSpPr>
          <p:nvPr>
            <p:ph type="dt" sz="half" idx="10"/>
          </p:nvPr>
        </p:nvSpPr>
        <p:spPr/>
        <p:txBody>
          <a:bodyPr/>
          <a:lstStyle/>
          <a:p>
            <a:fld id="{2F6E656B-DE5C-46D5-97D6-38079EF62A1D}" type="datetimeFigureOut">
              <a:rPr lang="en-GB" smtClean="0"/>
              <a:t>01/03/2021</a:t>
            </a:fld>
            <a:endParaRPr lang="en-GB"/>
          </a:p>
        </p:txBody>
      </p:sp>
      <p:sp>
        <p:nvSpPr>
          <p:cNvPr id="6" name="Footer Placeholder 5">
            <a:extLst>
              <a:ext uri="{FF2B5EF4-FFF2-40B4-BE49-F238E27FC236}">
                <a16:creationId xmlns:a16="http://schemas.microsoft.com/office/drawing/2014/main" id="{DC564EB9-87C1-4747-AAE4-F6FBC3B82F0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E661583-25DB-4267-9378-4424A0600514}"/>
              </a:ext>
            </a:extLst>
          </p:cNvPr>
          <p:cNvSpPr>
            <a:spLocks noGrp="1"/>
          </p:cNvSpPr>
          <p:nvPr>
            <p:ph type="sldNum" sz="quarter" idx="12"/>
          </p:nvPr>
        </p:nvSpPr>
        <p:spPr/>
        <p:txBody>
          <a:bodyPr/>
          <a:lstStyle/>
          <a:p>
            <a:fld id="{810C2D7A-052A-401C-B48A-06230D5800C9}" type="slidenum">
              <a:rPr lang="en-GB" smtClean="0"/>
              <a:t>‹#›</a:t>
            </a:fld>
            <a:endParaRPr lang="en-GB"/>
          </a:p>
        </p:txBody>
      </p:sp>
    </p:spTree>
    <p:extLst>
      <p:ext uri="{BB962C8B-B14F-4D97-AF65-F5344CB8AC3E}">
        <p14:creationId xmlns:p14="http://schemas.microsoft.com/office/powerpoint/2010/main" val="3732493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B93C1-EBD7-477F-B49B-37881C769E5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8742A7E-B134-4BAE-99F6-6B48141C23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B70F3DC-32B5-4C22-BCD3-FBEF5FE6DF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A38FE55-2464-4109-A4F4-ED5A842AC2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52EA649-88FF-4DEC-B40B-5C9579D0536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9483CE6-0F7C-4C54-ADA0-E96E75C85B84}"/>
              </a:ext>
            </a:extLst>
          </p:cNvPr>
          <p:cNvSpPr>
            <a:spLocks noGrp="1"/>
          </p:cNvSpPr>
          <p:nvPr>
            <p:ph type="dt" sz="half" idx="10"/>
          </p:nvPr>
        </p:nvSpPr>
        <p:spPr/>
        <p:txBody>
          <a:bodyPr/>
          <a:lstStyle/>
          <a:p>
            <a:fld id="{2F6E656B-DE5C-46D5-97D6-38079EF62A1D}" type="datetimeFigureOut">
              <a:rPr lang="en-GB" smtClean="0"/>
              <a:t>01/03/2021</a:t>
            </a:fld>
            <a:endParaRPr lang="en-GB"/>
          </a:p>
        </p:txBody>
      </p:sp>
      <p:sp>
        <p:nvSpPr>
          <p:cNvPr id="8" name="Footer Placeholder 7">
            <a:extLst>
              <a:ext uri="{FF2B5EF4-FFF2-40B4-BE49-F238E27FC236}">
                <a16:creationId xmlns:a16="http://schemas.microsoft.com/office/drawing/2014/main" id="{1D8C65D3-E18B-4F64-A2F4-6B984491998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AE32B95-60F0-4DB2-AB39-E84F209D6308}"/>
              </a:ext>
            </a:extLst>
          </p:cNvPr>
          <p:cNvSpPr>
            <a:spLocks noGrp="1"/>
          </p:cNvSpPr>
          <p:nvPr>
            <p:ph type="sldNum" sz="quarter" idx="12"/>
          </p:nvPr>
        </p:nvSpPr>
        <p:spPr/>
        <p:txBody>
          <a:bodyPr/>
          <a:lstStyle/>
          <a:p>
            <a:fld id="{810C2D7A-052A-401C-B48A-06230D5800C9}" type="slidenum">
              <a:rPr lang="en-GB" smtClean="0"/>
              <a:t>‹#›</a:t>
            </a:fld>
            <a:endParaRPr lang="en-GB"/>
          </a:p>
        </p:txBody>
      </p:sp>
    </p:spTree>
    <p:extLst>
      <p:ext uri="{BB962C8B-B14F-4D97-AF65-F5344CB8AC3E}">
        <p14:creationId xmlns:p14="http://schemas.microsoft.com/office/powerpoint/2010/main" val="200693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44875-7E72-4D92-99C5-96D57D773C0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2870105-4F79-4E03-8F69-15D5BEC352CE}"/>
              </a:ext>
            </a:extLst>
          </p:cNvPr>
          <p:cNvSpPr>
            <a:spLocks noGrp="1"/>
          </p:cNvSpPr>
          <p:nvPr>
            <p:ph type="dt" sz="half" idx="10"/>
          </p:nvPr>
        </p:nvSpPr>
        <p:spPr/>
        <p:txBody>
          <a:bodyPr/>
          <a:lstStyle/>
          <a:p>
            <a:fld id="{2F6E656B-DE5C-46D5-97D6-38079EF62A1D}" type="datetimeFigureOut">
              <a:rPr lang="en-GB" smtClean="0"/>
              <a:t>01/03/2021</a:t>
            </a:fld>
            <a:endParaRPr lang="en-GB"/>
          </a:p>
        </p:txBody>
      </p:sp>
      <p:sp>
        <p:nvSpPr>
          <p:cNvPr id="4" name="Footer Placeholder 3">
            <a:extLst>
              <a:ext uri="{FF2B5EF4-FFF2-40B4-BE49-F238E27FC236}">
                <a16:creationId xmlns:a16="http://schemas.microsoft.com/office/drawing/2014/main" id="{B95C5A4E-65C7-453F-B356-13F83A83169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319CBA5-E430-4FCB-BF23-6F76B6A5AF7F}"/>
              </a:ext>
            </a:extLst>
          </p:cNvPr>
          <p:cNvSpPr>
            <a:spLocks noGrp="1"/>
          </p:cNvSpPr>
          <p:nvPr>
            <p:ph type="sldNum" sz="quarter" idx="12"/>
          </p:nvPr>
        </p:nvSpPr>
        <p:spPr/>
        <p:txBody>
          <a:bodyPr/>
          <a:lstStyle/>
          <a:p>
            <a:fld id="{810C2D7A-052A-401C-B48A-06230D5800C9}" type="slidenum">
              <a:rPr lang="en-GB" smtClean="0"/>
              <a:t>‹#›</a:t>
            </a:fld>
            <a:endParaRPr lang="en-GB"/>
          </a:p>
        </p:txBody>
      </p:sp>
    </p:spTree>
    <p:extLst>
      <p:ext uri="{BB962C8B-B14F-4D97-AF65-F5344CB8AC3E}">
        <p14:creationId xmlns:p14="http://schemas.microsoft.com/office/powerpoint/2010/main" val="3331651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273A3E-B14E-4B77-ADE9-8683B4B29DE3}"/>
              </a:ext>
            </a:extLst>
          </p:cNvPr>
          <p:cNvSpPr>
            <a:spLocks noGrp="1"/>
          </p:cNvSpPr>
          <p:nvPr>
            <p:ph type="dt" sz="half" idx="10"/>
          </p:nvPr>
        </p:nvSpPr>
        <p:spPr/>
        <p:txBody>
          <a:bodyPr/>
          <a:lstStyle/>
          <a:p>
            <a:fld id="{2F6E656B-DE5C-46D5-97D6-38079EF62A1D}" type="datetimeFigureOut">
              <a:rPr lang="en-GB" smtClean="0"/>
              <a:t>01/03/2021</a:t>
            </a:fld>
            <a:endParaRPr lang="en-GB"/>
          </a:p>
        </p:txBody>
      </p:sp>
      <p:sp>
        <p:nvSpPr>
          <p:cNvPr id="3" name="Footer Placeholder 2">
            <a:extLst>
              <a:ext uri="{FF2B5EF4-FFF2-40B4-BE49-F238E27FC236}">
                <a16:creationId xmlns:a16="http://schemas.microsoft.com/office/drawing/2014/main" id="{5C049DB3-263F-459C-B3FE-8469FA1DB5B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788032D-0C25-4B32-9C53-E0B4EEA80F9B}"/>
              </a:ext>
            </a:extLst>
          </p:cNvPr>
          <p:cNvSpPr>
            <a:spLocks noGrp="1"/>
          </p:cNvSpPr>
          <p:nvPr>
            <p:ph type="sldNum" sz="quarter" idx="12"/>
          </p:nvPr>
        </p:nvSpPr>
        <p:spPr/>
        <p:txBody>
          <a:bodyPr/>
          <a:lstStyle/>
          <a:p>
            <a:fld id="{810C2D7A-052A-401C-B48A-06230D5800C9}" type="slidenum">
              <a:rPr lang="en-GB" smtClean="0"/>
              <a:t>‹#›</a:t>
            </a:fld>
            <a:endParaRPr lang="en-GB"/>
          </a:p>
        </p:txBody>
      </p:sp>
    </p:spTree>
    <p:extLst>
      <p:ext uri="{BB962C8B-B14F-4D97-AF65-F5344CB8AC3E}">
        <p14:creationId xmlns:p14="http://schemas.microsoft.com/office/powerpoint/2010/main" val="3289261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52E18-99F4-4D0C-8E5D-6F3695F03D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575D4A5-9110-42BA-BF92-E29113434B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6295E23-94A8-4170-AF63-0BB2DF4907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C82FE6-FA34-4381-909B-651F31D0FE72}"/>
              </a:ext>
            </a:extLst>
          </p:cNvPr>
          <p:cNvSpPr>
            <a:spLocks noGrp="1"/>
          </p:cNvSpPr>
          <p:nvPr>
            <p:ph type="dt" sz="half" idx="10"/>
          </p:nvPr>
        </p:nvSpPr>
        <p:spPr/>
        <p:txBody>
          <a:bodyPr/>
          <a:lstStyle/>
          <a:p>
            <a:fld id="{2F6E656B-DE5C-46D5-97D6-38079EF62A1D}" type="datetimeFigureOut">
              <a:rPr lang="en-GB" smtClean="0"/>
              <a:t>01/03/2021</a:t>
            </a:fld>
            <a:endParaRPr lang="en-GB"/>
          </a:p>
        </p:txBody>
      </p:sp>
      <p:sp>
        <p:nvSpPr>
          <p:cNvPr id="6" name="Footer Placeholder 5">
            <a:extLst>
              <a:ext uri="{FF2B5EF4-FFF2-40B4-BE49-F238E27FC236}">
                <a16:creationId xmlns:a16="http://schemas.microsoft.com/office/drawing/2014/main" id="{6A993574-E46E-46B2-905B-DB37C8F6928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77126C5-E7B5-43A5-A795-A45A0A27311C}"/>
              </a:ext>
            </a:extLst>
          </p:cNvPr>
          <p:cNvSpPr>
            <a:spLocks noGrp="1"/>
          </p:cNvSpPr>
          <p:nvPr>
            <p:ph type="sldNum" sz="quarter" idx="12"/>
          </p:nvPr>
        </p:nvSpPr>
        <p:spPr/>
        <p:txBody>
          <a:bodyPr/>
          <a:lstStyle/>
          <a:p>
            <a:fld id="{810C2D7A-052A-401C-B48A-06230D5800C9}" type="slidenum">
              <a:rPr lang="en-GB" smtClean="0"/>
              <a:t>‹#›</a:t>
            </a:fld>
            <a:endParaRPr lang="en-GB"/>
          </a:p>
        </p:txBody>
      </p:sp>
    </p:spTree>
    <p:extLst>
      <p:ext uri="{BB962C8B-B14F-4D97-AF65-F5344CB8AC3E}">
        <p14:creationId xmlns:p14="http://schemas.microsoft.com/office/powerpoint/2010/main" val="913928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91775-5DE3-4F34-BB85-702D8CD1FC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CA8EF40-8B93-47A6-8F8D-718FA029AA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A2C2995-424B-428D-AFAB-E99CDFC3E0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D209C2-82AC-4A4E-AACD-44792BE4E00F}"/>
              </a:ext>
            </a:extLst>
          </p:cNvPr>
          <p:cNvSpPr>
            <a:spLocks noGrp="1"/>
          </p:cNvSpPr>
          <p:nvPr>
            <p:ph type="dt" sz="half" idx="10"/>
          </p:nvPr>
        </p:nvSpPr>
        <p:spPr/>
        <p:txBody>
          <a:bodyPr/>
          <a:lstStyle/>
          <a:p>
            <a:fld id="{2F6E656B-DE5C-46D5-97D6-38079EF62A1D}" type="datetimeFigureOut">
              <a:rPr lang="en-GB" smtClean="0"/>
              <a:t>01/03/2021</a:t>
            </a:fld>
            <a:endParaRPr lang="en-GB"/>
          </a:p>
        </p:txBody>
      </p:sp>
      <p:sp>
        <p:nvSpPr>
          <p:cNvPr id="6" name="Footer Placeholder 5">
            <a:extLst>
              <a:ext uri="{FF2B5EF4-FFF2-40B4-BE49-F238E27FC236}">
                <a16:creationId xmlns:a16="http://schemas.microsoft.com/office/drawing/2014/main" id="{F0A4DA80-6398-4AD8-9C2D-C2BA4B2687D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9D162EB-FEB3-4CED-AAE8-A8036137CC8F}"/>
              </a:ext>
            </a:extLst>
          </p:cNvPr>
          <p:cNvSpPr>
            <a:spLocks noGrp="1"/>
          </p:cNvSpPr>
          <p:nvPr>
            <p:ph type="sldNum" sz="quarter" idx="12"/>
          </p:nvPr>
        </p:nvSpPr>
        <p:spPr/>
        <p:txBody>
          <a:bodyPr/>
          <a:lstStyle/>
          <a:p>
            <a:fld id="{810C2D7A-052A-401C-B48A-06230D5800C9}" type="slidenum">
              <a:rPr lang="en-GB" smtClean="0"/>
              <a:t>‹#›</a:t>
            </a:fld>
            <a:endParaRPr lang="en-GB"/>
          </a:p>
        </p:txBody>
      </p:sp>
    </p:spTree>
    <p:extLst>
      <p:ext uri="{BB962C8B-B14F-4D97-AF65-F5344CB8AC3E}">
        <p14:creationId xmlns:p14="http://schemas.microsoft.com/office/powerpoint/2010/main" val="2838632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1C194-E40E-4993-ABA2-25DACA31BD2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D7525BE-1550-4E6B-9351-E85D67D6255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9E3A771-4229-4BB5-BF9F-5988D655C2FD}"/>
              </a:ext>
            </a:extLst>
          </p:cNvPr>
          <p:cNvSpPr>
            <a:spLocks noGrp="1"/>
          </p:cNvSpPr>
          <p:nvPr>
            <p:ph type="dt" sz="half" idx="10"/>
          </p:nvPr>
        </p:nvSpPr>
        <p:spPr/>
        <p:txBody>
          <a:bodyPr/>
          <a:lstStyle/>
          <a:p>
            <a:fld id="{2F6E656B-DE5C-46D5-97D6-38079EF62A1D}" type="datetimeFigureOut">
              <a:rPr lang="en-GB" smtClean="0"/>
              <a:t>01/03/2021</a:t>
            </a:fld>
            <a:endParaRPr lang="en-GB"/>
          </a:p>
        </p:txBody>
      </p:sp>
      <p:sp>
        <p:nvSpPr>
          <p:cNvPr id="5" name="Footer Placeholder 4">
            <a:extLst>
              <a:ext uri="{FF2B5EF4-FFF2-40B4-BE49-F238E27FC236}">
                <a16:creationId xmlns:a16="http://schemas.microsoft.com/office/drawing/2014/main" id="{7082186F-FDC8-456B-921F-7374780579D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B3B93DD-99CA-43F3-8ADF-470B1ED7F15C}"/>
              </a:ext>
            </a:extLst>
          </p:cNvPr>
          <p:cNvSpPr>
            <a:spLocks noGrp="1"/>
          </p:cNvSpPr>
          <p:nvPr>
            <p:ph type="sldNum" sz="quarter" idx="12"/>
          </p:nvPr>
        </p:nvSpPr>
        <p:spPr/>
        <p:txBody>
          <a:bodyPr/>
          <a:lstStyle/>
          <a:p>
            <a:fld id="{810C2D7A-052A-401C-B48A-06230D5800C9}" type="slidenum">
              <a:rPr lang="en-GB" smtClean="0"/>
              <a:t>‹#›</a:t>
            </a:fld>
            <a:endParaRPr lang="en-GB"/>
          </a:p>
        </p:txBody>
      </p:sp>
    </p:spTree>
    <p:extLst>
      <p:ext uri="{BB962C8B-B14F-4D97-AF65-F5344CB8AC3E}">
        <p14:creationId xmlns:p14="http://schemas.microsoft.com/office/powerpoint/2010/main" val="99107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8733A4-3759-4FA1-845A-1D2AD891656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DC76634-7C30-4F24-A0D0-BB9FCCCE5A5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256CA7A-1002-4A3E-8B19-8C595556797A}"/>
              </a:ext>
            </a:extLst>
          </p:cNvPr>
          <p:cNvSpPr>
            <a:spLocks noGrp="1"/>
          </p:cNvSpPr>
          <p:nvPr>
            <p:ph type="dt" sz="half" idx="10"/>
          </p:nvPr>
        </p:nvSpPr>
        <p:spPr/>
        <p:txBody>
          <a:bodyPr/>
          <a:lstStyle/>
          <a:p>
            <a:fld id="{2F6E656B-DE5C-46D5-97D6-38079EF62A1D}" type="datetimeFigureOut">
              <a:rPr lang="en-GB" smtClean="0"/>
              <a:t>01/03/2021</a:t>
            </a:fld>
            <a:endParaRPr lang="en-GB"/>
          </a:p>
        </p:txBody>
      </p:sp>
      <p:sp>
        <p:nvSpPr>
          <p:cNvPr id="5" name="Footer Placeholder 4">
            <a:extLst>
              <a:ext uri="{FF2B5EF4-FFF2-40B4-BE49-F238E27FC236}">
                <a16:creationId xmlns:a16="http://schemas.microsoft.com/office/drawing/2014/main" id="{77126E53-8BF0-4DFE-943E-BE08A9DC3A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625DEB-3851-4D7B-99B3-B2606A380FC7}"/>
              </a:ext>
            </a:extLst>
          </p:cNvPr>
          <p:cNvSpPr>
            <a:spLocks noGrp="1"/>
          </p:cNvSpPr>
          <p:nvPr>
            <p:ph type="sldNum" sz="quarter" idx="12"/>
          </p:nvPr>
        </p:nvSpPr>
        <p:spPr/>
        <p:txBody>
          <a:bodyPr/>
          <a:lstStyle/>
          <a:p>
            <a:fld id="{810C2D7A-052A-401C-B48A-06230D5800C9}" type="slidenum">
              <a:rPr lang="en-GB" smtClean="0"/>
              <a:t>‹#›</a:t>
            </a:fld>
            <a:endParaRPr lang="en-GB"/>
          </a:p>
        </p:txBody>
      </p:sp>
    </p:spTree>
    <p:extLst>
      <p:ext uri="{BB962C8B-B14F-4D97-AF65-F5344CB8AC3E}">
        <p14:creationId xmlns:p14="http://schemas.microsoft.com/office/powerpoint/2010/main" val="2417048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C45EFE-61ED-4122-A56F-E269A4E1E3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410D36C-2C7A-44C4-A439-315784DF06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3C97F3A-6BF4-4CAA-B891-EC44B558339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6E656B-DE5C-46D5-97D6-38079EF62A1D}" type="datetimeFigureOut">
              <a:rPr lang="en-GB" smtClean="0"/>
              <a:t>01/03/2021</a:t>
            </a:fld>
            <a:endParaRPr lang="en-GB"/>
          </a:p>
        </p:txBody>
      </p:sp>
      <p:sp>
        <p:nvSpPr>
          <p:cNvPr id="5" name="Footer Placeholder 4">
            <a:extLst>
              <a:ext uri="{FF2B5EF4-FFF2-40B4-BE49-F238E27FC236}">
                <a16:creationId xmlns:a16="http://schemas.microsoft.com/office/drawing/2014/main" id="{26055680-81AC-4FB4-BA65-CD231FF2DB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AA66A35-F004-47F0-B53A-DBBEFEE130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0C2D7A-052A-401C-B48A-06230D5800C9}" type="slidenum">
              <a:rPr lang="en-GB" smtClean="0"/>
              <a:t>‹#›</a:t>
            </a:fld>
            <a:endParaRPr lang="en-GB"/>
          </a:p>
        </p:txBody>
      </p:sp>
    </p:spTree>
    <p:extLst>
      <p:ext uri="{BB962C8B-B14F-4D97-AF65-F5344CB8AC3E}">
        <p14:creationId xmlns:p14="http://schemas.microsoft.com/office/powerpoint/2010/main" val="33375363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B538A7B5-B32D-421E-B110-AB5B1A7CC2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4D36999-26F8-45E4-AB41-D485D0B0B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440012"/>
            <a:ext cx="12191999" cy="2803359"/>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30F8DA27-CE91-4AEB-B854-6F06B5485E3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8235" t="23563" r="8214" b="45501"/>
          <a:stretch/>
        </p:blipFill>
        <p:spPr>
          <a:xfrm flipV="1">
            <a:off x="1" y="2404067"/>
            <a:ext cx="12191999" cy="2539327"/>
          </a:xfrm>
          <a:custGeom>
            <a:avLst/>
            <a:gdLst>
              <a:gd name="connsiteX0" fmla="*/ 0 w 12191999"/>
              <a:gd name="connsiteY0" fmla="*/ 4473360 h 4473360"/>
              <a:gd name="connsiteX1" fmla="*/ 12191999 w 12191999"/>
              <a:gd name="connsiteY1" fmla="*/ 4473360 h 4473360"/>
              <a:gd name="connsiteX2" fmla="*/ 12191999 w 12191999"/>
              <a:gd name="connsiteY2" fmla="*/ 0 h 4473360"/>
              <a:gd name="connsiteX3" fmla="*/ 0 w 12191999"/>
              <a:gd name="connsiteY3" fmla="*/ 0 h 4473360"/>
            </a:gdLst>
            <a:ahLst/>
            <a:cxnLst>
              <a:cxn ang="0">
                <a:pos x="connsiteX0" y="connsiteY0"/>
              </a:cxn>
              <a:cxn ang="0">
                <a:pos x="connsiteX1" y="connsiteY1"/>
              </a:cxn>
              <a:cxn ang="0">
                <a:pos x="connsiteX2" y="connsiteY2"/>
              </a:cxn>
              <a:cxn ang="0">
                <a:pos x="connsiteX3" y="connsiteY3"/>
              </a:cxn>
            </a:cxnLst>
            <a:rect l="l" t="t" r="r" b="b"/>
            <a:pathLst>
              <a:path w="12191999" h="4473360">
                <a:moveTo>
                  <a:pt x="0" y="4473360"/>
                </a:moveTo>
                <a:lnTo>
                  <a:pt x="12191999" y="4473360"/>
                </a:lnTo>
                <a:lnTo>
                  <a:pt x="12191999" y="0"/>
                </a:lnTo>
                <a:lnTo>
                  <a:pt x="0" y="0"/>
                </a:lnTo>
                <a:close/>
              </a:path>
            </a:pathLst>
          </a:custGeom>
        </p:spPr>
      </p:pic>
      <p:sp>
        <p:nvSpPr>
          <p:cNvPr id="2" name="Title 1">
            <a:extLst>
              <a:ext uri="{FF2B5EF4-FFF2-40B4-BE49-F238E27FC236}">
                <a16:creationId xmlns:a16="http://schemas.microsoft.com/office/drawing/2014/main" id="{DD4054AE-0B20-440F-A303-16E8FA60DB85}"/>
              </a:ext>
            </a:extLst>
          </p:cNvPr>
          <p:cNvSpPr>
            <a:spLocks noGrp="1"/>
          </p:cNvSpPr>
          <p:nvPr>
            <p:ph type="ctrTitle"/>
          </p:nvPr>
        </p:nvSpPr>
        <p:spPr>
          <a:xfrm>
            <a:off x="842297" y="4132933"/>
            <a:ext cx="10640754" cy="775845"/>
          </a:xfrm>
        </p:spPr>
        <p:txBody>
          <a:bodyPr anchor="b">
            <a:normAutofit/>
          </a:bodyPr>
          <a:lstStyle/>
          <a:p>
            <a:r>
              <a:rPr lang="en-GB" sz="4400" dirty="0">
                <a:solidFill>
                  <a:srgbClr val="FFFFFF"/>
                </a:solidFill>
              </a:rPr>
              <a:t>Analysing Language For Effect ( AO2)</a:t>
            </a:r>
          </a:p>
        </p:txBody>
      </p:sp>
      <p:pic>
        <p:nvPicPr>
          <p:cNvPr id="27" name="Picture 26">
            <a:extLst>
              <a:ext uri="{FF2B5EF4-FFF2-40B4-BE49-F238E27FC236}">
                <a16:creationId xmlns:a16="http://schemas.microsoft.com/office/drawing/2014/main" id="{F7AF4E20-3DDE-4998-96BE-44EE182540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8235" t="-1" r="8214" b="86237"/>
          <a:stretch/>
        </p:blipFill>
        <p:spPr>
          <a:xfrm flipV="1">
            <a:off x="0" y="5616534"/>
            <a:ext cx="12191999" cy="1129775"/>
          </a:xfrm>
          <a:custGeom>
            <a:avLst/>
            <a:gdLst>
              <a:gd name="connsiteX0" fmla="*/ 0 w 12191999"/>
              <a:gd name="connsiteY0" fmla="*/ 4473360 h 4473360"/>
              <a:gd name="connsiteX1" fmla="*/ 12191999 w 12191999"/>
              <a:gd name="connsiteY1" fmla="*/ 4473360 h 4473360"/>
              <a:gd name="connsiteX2" fmla="*/ 12191999 w 12191999"/>
              <a:gd name="connsiteY2" fmla="*/ 0 h 4473360"/>
              <a:gd name="connsiteX3" fmla="*/ 0 w 12191999"/>
              <a:gd name="connsiteY3" fmla="*/ 0 h 4473360"/>
            </a:gdLst>
            <a:ahLst/>
            <a:cxnLst>
              <a:cxn ang="0">
                <a:pos x="connsiteX0" y="connsiteY0"/>
              </a:cxn>
              <a:cxn ang="0">
                <a:pos x="connsiteX1" y="connsiteY1"/>
              </a:cxn>
              <a:cxn ang="0">
                <a:pos x="connsiteX2" y="connsiteY2"/>
              </a:cxn>
              <a:cxn ang="0">
                <a:pos x="connsiteX3" y="connsiteY3"/>
              </a:cxn>
            </a:cxnLst>
            <a:rect l="l" t="t" r="r" b="b"/>
            <a:pathLst>
              <a:path w="12191999" h="4473360">
                <a:moveTo>
                  <a:pt x="0" y="4473360"/>
                </a:moveTo>
                <a:lnTo>
                  <a:pt x="12191999" y="4473360"/>
                </a:lnTo>
                <a:lnTo>
                  <a:pt x="12191999" y="0"/>
                </a:lnTo>
                <a:lnTo>
                  <a:pt x="0" y="0"/>
                </a:lnTo>
                <a:close/>
              </a:path>
            </a:pathLst>
          </a:custGeom>
        </p:spPr>
      </p:pic>
      <p:sp>
        <p:nvSpPr>
          <p:cNvPr id="3" name="Subtitle 2">
            <a:extLst>
              <a:ext uri="{FF2B5EF4-FFF2-40B4-BE49-F238E27FC236}">
                <a16:creationId xmlns:a16="http://schemas.microsoft.com/office/drawing/2014/main" id="{78A5E81B-45C7-4C57-BD82-ACA569F2CC35}"/>
              </a:ext>
            </a:extLst>
          </p:cNvPr>
          <p:cNvSpPr>
            <a:spLocks noGrp="1"/>
          </p:cNvSpPr>
          <p:nvPr>
            <p:ph type="subTitle" idx="1"/>
          </p:nvPr>
        </p:nvSpPr>
        <p:spPr>
          <a:xfrm>
            <a:off x="1514122" y="4976867"/>
            <a:ext cx="9163757" cy="1000578"/>
          </a:xfrm>
        </p:spPr>
        <p:txBody>
          <a:bodyPr anchor="ctr">
            <a:normAutofit/>
          </a:bodyPr>
          <a:lstStyle/>
          <a:p>
            <a:r>
              <a:rPr lang="en-GB" sz="2800" b="1" dirty="0">
                <a:solidFill>
                  <a:srgbClr val="FFFFFF"/>
                </a:solidFill>
              </a:rPr>
              <a:t>How has the writer used language to portray the fear and anxiety of the boy in the Extract?  </a:t>
            </a:r>
          </a:p>
        </p:txBody>
      </p:sp>
      <p:pic>
        <p:nvPicPr>
          <p:cNvPr id="5" name="Picture 4" descr="A close up of a sign&#10;&#10;Description automatically generated">
            <a:extLst>
              <a:ext uri="{FF2B5EF4-FFF2-40B4-BE49-F238E27FC236}">
                <a16:creationId xmlns:a16="http://schemas.microsoft.com/office/drawing/2014/main" id="{0555B44B-8CEA-432F-9DE5-4E69A922D092}"/>
              </a:ext>
            </a:extLst>
          </p:cNvPr>
          <p:cNvPicPr/>
          <p:nvPr/>
        </p:nvPicPr>
        <p:blipFill>
          <a:blip r:embed="rId3">
            <a:extLst>
              <a:ext uri="{28A0092B-C50C-407E-A947-70E740481C1C}">
                <a14:useLocalDpi xmlns:a14="http://schemas.microsoft.com/office/drawing/2010/main" val="0"/>
              </a:ext>
            </a:extLst>
          </a:blip>
          <a:stretch>
            <a:fillRect/>
          </a:stretch>
        </p:blipFill>
        <p:spPr>
          <a:xfrm>
            <a:off x="918547" y="371721"/>
            <a:ext cx="10354906" cy="3201657"/>
          </a:xfrm>
          <a:prstGeom prst="rect">
            <a:avLst/>
          </a:prstGeom>
        </p:spPr>
      </p:pic>
      <p:pic>
        <p:nvPicPr>
          <p:cNvPr id="4" name="Picture 3" descr="A close up of a sign&#10;&#10;Description automatically generated">
            <a:extLst>
              <a:ext uri="{FF2B5EF4-FFF2-40B4-BE49-F238E27FC236}">
                <a16:creationId xmlns:a16="http://schemas.microsoft.com/office/drawing/2014/main" id="{E043ACDD-3013-48F8-A715-E30ACCEFD7F5}"/>
              </a:ext>
            </a:extLst>
          </p:cNvPr>
          <p:cNvPicPr/>
          <p:nvPr/>
        </p:nvPicPr>
        <p:blipFill>
          <a:blip r:embed="rId3">
            <a:extLst>
              <a:ext uri="{28A0092B-C50C-407E-A947-70E740481C1C}">
                <a14:useLocalDpi xmlns:a14="http://schemas.microsoft.com/office/drawing/2010/main" val="0"/>
              </a:ext>
            </a:extLst>
          </a:blip>
          <a:stretch>
            <a:fillRect/>
          </a:stretch>
        </p:blipFill>
        <p:spPr>
          <a:xfrm>
            <a:off x="10371692" y="6219825"/>
            <a:ext cx="1622425" cy="501650"/>
          </a:xfrm>
          <a:prstGeom prst="rect">
            <a:avLst/>
          </a:prstGeom>
        </p:spPr>
      </p:pic>
    </p:spTree>
    <p:extLst>
      <p:ext uri="{BB962C8B-B14F-4D97-AF65-F5344CB8AC3E}">
        <p14:creationId xmlns:p14="http://schemas.microsoft.com/office/powerpoint/2010/main" val="14421324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FDA2CF-F50B-460E-AF17-5CFDC99BCEC0}"/>
              </a:ext>
            </a:extLst>
          </p:cNvPr>
          <p:cNvSpPr>
            <a:spLocks noGrp="1"/>
          </p:cNvSpPr>
          <p:nvPr>
            <p:ph idx="1"/>
          </p:nvPr>
        </p:nvSpPr>
        <p:spPr>
          <a:xfrm>
            <a:off x="667304" y="1035281"/>
            <a:ext cx="10515600" cy="5723370"/>
          </a:xfrm>
        </p:spPr>
        <p:txBody>
          <a:bodyPr>
            <a:normAutofit fontScale="85000" lnSpcReduction="20000"/>
          </a:bodyPr>
          <a:lstStyle/>
          <a:p>
            <a:pPr marL="0" indent="0">
              <a:buNone/>
            </a:pPr>
            <a:r>
              <a:rPr lang="en-GB" dirty="0"/>
              <a:t>There was a hand upon his shoulder, but it was neither soft nor tiny; its owner being a corpulent round-headed boy, who was let out by the parish to carry medicine and messages.</a:t>
            </a:r>
          </a:p>
          <a:p>
            <a:pPr marL="0" indent="0">
              <a:buNone/>
            </a:pPr>
            <a:r>
              <a:rPr lang="en-GB" dirty="0"/>
              <a:t>'A lady, sir--a lady!' whispered the boy, rousing his master with a shake.</a:t>
            </a:r>
          </a:p>
          <a:p>
            <a:pPr marL="0" indent="0">
              <a:buNone/>
            </a:pPr>
            <a:r>
              <a:rPr lang="en-GB" dirty="0"/>
              <a:t>'What lady?' cried our friend, starting up, not quite certain that his dream was an illusion, and half expecting that it might be Rose herself.--'What lady? Where?'</a:t>
            </a:r>
          </a:p>
          <a:p>
            <a:pPr marL="0" indent="0">
              <a:buNone/>
            </a:pPr>
            <a:r>
              <a:rPr lang="en-GB" dirty="0"/>
              <a:t>'THERE, sir!' replied the boy, pointing to the glass door leading into the surgery, with an expression of alarm which the very unusual apparition of a customer might have tended to excite.</a:t>
            </a:r>
          </a:p>
          <a:p>
            <a:pPr marL="0" indent="0">
              <a:buNone/>
            </a:pPr>
            <a:r>
              <a:rPr lang="en-GB" dirty="0"/>
              <a:t>The surgeon looked towards the door, and started himself, for an instant, on beholding the appearance of his unlooked-for visitor.</a:t>
            </a:r>
          </a:p>
          <a:p>
            <a:pPr marL="0" indent="0">
              <a:buNone/>
            </a:pPr>
            <a:r>
              <a:rPr lang="en-GB" dirty="0"/>
              <a:t>It was a singularly tall woman, dressed in deep mourning, and standing so close to the door that her face almost touched the glass. The upper part of her figure was carefully muffled in a black shawl, as if for the purpose of concealment; and her face was shrouded by a thick black veil. She stood perfectly erect, her figure was drawn up to its full height, and though the surgeon felt that the eyes beneath the veil were fixed on him, she stood perfectly motionless, and evinced, by no gesture whatever, the slightest consciousness of his having turned towards her.</a:t>
            </a:r>
          </a:p>
          <a:p>
            <a:endParaRPr lang="en-GB" b="1" dirty="0"/>
          </a:p>
        </p:txBody>
      </p:sp>
      <p:pic>
        <p:nvPicPr>
          <p:cNvPr id="4" name="Picture 3" descr="A close up of a sign&#10;&#10;Description automatically generated">
            <a:extLst>
              <a:ext uri="{FF2B5EF4-FFF2-40B4-BE49-F238E27FC236}">
                <a16:creationId xmlns:a16="http://schemas.microsoft.com/office/drawing/2014/main" id="{60BC8E9B-A66F-4F72-9A51-81A7A221F548}"/>
              </a:ext>
            </a:extLst>
          </p:cNvPr>
          <p:cNvPicPr/>
          <p:nvPr/>
        </p:nvPicPr>
        <p:blipFill>
          <a:blip r:embed="rId2">
            <a:extLst>
              <a:ext uri="{28A0092B-C50C-407E-A947-70E740481C1C}">
                <a14:useLocalDpi xmlns:a14="http://schemas.microsoft.com/office/drawing/2010/main" val="0"/>
              </a:ext>
            </a:extLst>
          </a:blip>
          <a:stretch>
            <a:fillRect/>
          </a:stretch>
        </p:blipFill>
        <p:spPr>
          <a:xfrm>
            <a:off x="10371692" y="6219825"/>
            <a:ext cx="1622425" cy="501650"/>
          </a:xfrm>
          <a:prstGeom prst="rect">
            <a:avLst/>
          </a:prstGeom>
        </p:spPr>
      </p:pic>
      <p:sp>
        <p:nvSpPr>
          <p:cNvPr id="6" name="Subtitle 2">
            <a:extLst>
              <a:ext uri="{FF2B5EF4-FFF2-40B4-BE49-F238E27FC236}">
                <a16:creationId xmlns:a16="http://schemas.microsoft.com/office/drawing/2014/main" id="{C85E624E-A215-4C73-93E3-E6D76F39E095}"/>
              </a:ext>
            </a:extLst>
          </p:cNvPr>
          <p:cNvSpPr txBox="1">
            <a:spLocks/>
          </p:cNvSpPr>
          <p:nvPr/>
        </p:nvSpPr>
        <p:spPr>
          <a:xfrm>
            <a:off x="1009096" y="186431"/>
            <a:ext cx="9163757" cy="100057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b="1" dirty="0">
                <a:solidFill>
                  <a:schemeClr val="accent1"/>
                </a:solidFill>
              </a:rPr>
              <a:t>How has the writer used language to portray the fear and anxiety in the Extract?  </a:t>
            </a:r>
          </a:p>
        </p:txBody>
      </p:sp>
    </p:spTree>
    <p:extLst>
      <p:ext uri="{BB962C8B-B14F-4D97-AF65-F5344CB8AC3E}">
        <p14:creationId xmlns:p14="http://schemas.microsoft.com/office/powerpoint/2010/main" val="2619930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FDA2CF-F50B-460E-AF17-5CFDC99BCEC0}"/>
              </a:ext>
            </a:extLst>
          </p:cNvPr>
          <p:cNvSpPr>
            <a:spLocks noGrp="1"/>
          </p:cNvSpPr>
          <p:nvPr>
            <p:ph idx="1"/>
          </p:nvPr>
        </p:nvSpPr>
        <p:spPr>
          <a:xfrm>
            <a:off x="967509" y="403225"/>
            <a:ext cx="10515600" cy="6034520"/>
          </a:xfrm>
        </p:spPr>
        <p:txBody>
          <a:bodyPr>
            <a:normAutofit fontScale="85000" lnSpcReduction="10000"/>
          </a:bodyPr>
          <a:lstStyle/>
          <a:p>
            <a:pPr marL="0" indent="0">
              <a:buNone/>
            </a:pPr>
            <a:r>
              <a:rPr lang="en-GB" dirty="0"/>
              <a:t>There was a hand upon his shoulder, but it was neither soft nor tiny; its owner being a corpulent round-headed boy, who was let out by the parish to carry medicine and messages.</a:t>
            </a:r>
          </a:p>
          <a:p>
            <a:pPr marL="0" indent="0">
              <a:buNone/>
            </a:pPr>
            <a:r>
              <a:rPr lang="en-GB" dirty="0">
                <a:solidFill>
                  <a:srgbClr val="FF0000"/>
                </a:solidFill>
              </a:rPr>
              <a:t>'A lady, sir--a lady!' whispered </a:t>
            </a:r>
            <a:r>
              <a:rPr lang="en-GB" dirty="0"/>
              <a:t>the boy, rousing his master with a shake.</a:t>
            </a:r>
          </a:p>
          <a:p>
            <a:pPr marL="0" indent="0">
              <a:buNone/>
            </a:pPr>
            <a:r>
              <a:rPr lang="en-GB" dirty="0">
                <a:solidFill>
                  <a:srgbClr val="FF0000"/>
                </a:solidFill>
              </a:rPr>
              <a:t>'What lady?' </a:t>
            </a:r>
            <a:r>
              <a:rPr lang="en-GB" dirty="0"/>
              <a:t>cried our friend, </a:t>
            </a:r>
            <a:r>
              <a:rPr lang="en-GB" dirty="0">
                <a:solidFill>
                  <a:srgbClr val="FF0000"/>
                </a:solidFill>
              </a:rPr>
              <a:t>starting up, not quite certain that his dream was an illusion</a:t>
            </a:r>
            <a:r>
              <a:rPr lang="en-GB" dirty="0"/>
              <a:t>, and half expecting that it might be Rose herself.--</a:t>
            </a:r>
            <a:r>
              <a:rPr lang="en-GB" dirty="0">
                <a:solidFill>
                  <a:srgbClr val="FF0000"/>
                </a:solidFill>
              </a:rPr>
              <a:t>'What lady? Where?'</a:t>
            </a:r>
          </a:p>
          <a:p>
            <a:pPr marL="0" indent="0">
              <a:buNone/>
            </a:pPr>
            <a:r>
              <a:rPr lang="en-GB" dirty="0">
                <a:solidFill>
                  <a:srgbClr val="FF0000"/>
                </a:solidFill>
              </a:rPr>
              <a:t>'THERE, sir!' </a:t>
            </a:r>
            <a:r>
              <a:rPr lang="en-GB" dirty="0"/>
              <a:t>replied the boy, pointing to the glass door leading into the surgery, </a:t>
            </a:r>
            <a:r>
              <a:rPr lang="en-GB" dirty="0">
                <a:solidFill>
                  <a:srgbClr val="FF0000"/>
                </a:solidFill>
              </a:rPr>
              <a:t>with an expression of alarm</a:t>
            </a:r>
            <a:r>
              <a:rPr lang="en-GB" dirty="0"/>
              <a:t> which the very unusual apparition of a customer might have tended to excite.</a:t>
            </a:r>
          </a:p>
          <a:p>
            <a:pPr marL="0" indent="0">
              <a:buNone/>
            </a:pPr>
            <a:r>
              <a:rPr lang="en-GB" dirty="0"/>
              <a:t>The surgeon looked towards the door, </a:t>
            </a:r>
            <a:r>
              <a:rPr lang="en-GB" dirty="0">
                <a:solidFill>
                  <a:srgbClr val="FF0000"/>
                </a:solidFill>
              </a:rPr>
              <a:t>and started himself</a:t>
            </a:r>
            <a:r>
              <a:rPr lang="en-GB" dirty="0"/>
              <a:t>, for an instant, on beholding the appearance of his unlooked-for visitor.</a:t>
            </a:r>
          </a:p>
          <a:p>
            <a:pPr marL="0" indent="0">
              <a:buNone/>
            </a:pPr>
            <a:r>
              <a:rPr lang="en-GB" dirty="0"/>
              <a:t>It was a </a:t>
            </a:r>
            <a:r>
              <a:rPr lang="en-GB" dirty="0">
                <a:solidFill>
                  <a:srgbClr val="FF0000"/>
                </a:solidFill>
              </a:rPr>
              <a:t>singularly tall woman</a:t>
            </a:r>
            <a:r>
              <a:rPr lang="en-GB" dirty="0"/>
              <a:t>, </a:t>
            </a:r>
            <a:r>
              <a:rPr lang="en-GB" dirty="0">
                <a:solidFill>
                  <a:srgbClr val="FF0000"/>
                </a:solidFill>
              </a:rPr>
              <a:t>dressed in deep </a:t>
            </a:r>
            <a:r>
              <a:rPr lang="en-GB" dirty="0"/>
              <a:t>mourning, and standing so close to the door that her face almost touched the glass. The upper part of her figure was </a:t>
            </a:r>
            <a:r>
              <a:rPr lang="en-GB" dirty="0">
                <a:solidFill>
                  <a:srgbClr val="FF0000"/>
                </a:solidFill>
              </a:rPr>
              <a:t>carefully muffled in a black shawl</a:t>
            </a:r>
            <a:r>
              <a:rPr lang="en-GB" dirty="0"/>
              <a:t>, as if for the </a:t>
            </a:r>
            <a:r>
              <a:rPr lang="en-GB" dirty="0">
                <a:solidFill>
                  <a:srgbClr val="FF0000"/>
                </a:solidFill>
              </a:rPr>
              <a:t>purpose of concealment</a:t>
            </a:r>
            <a:r>
              <a:rPr lang="en-GB" dirty="0"/>
              <a:t>; and her face was </a:t>
            </a:r>
            <a:r>
              <a:rPr lang="en-GB" dirty="0">
                <a:solidFill>
                  <a:srgbClr val="FF0000"/>
                </a:solidFill>
              </a:rPr>
              <a:t>shrouded by a thick black veil. </a:t>
            </a:r>
            <a:r>
              <a:rPr lang="en-GB" dirty="0"/>
              <a:t>She stood perfectly erect, her figure was drawn up to its full height, and though the surgeon felt that the eyes beneath the veil were </a:t>
            </a:r>
            <a:r>
              <a:rPr lang="en-GB" dirty="0">
                <a:solidFill>
                  <a:srgbClr val="FF0000"/>
                </a:solidFill>
              </a:rPr>
              <a:t>fixed on him</a:t>
            </a:r>
            <a:r>
              <a:rPr lang="en-GB" dirty="0"/>
              <a:t>, she stood </a:t>
            </a:r>
            <a:r>
              <a:rPr lang="en-GB" dirty="0">
                <a:solidFill>
                  <a:srgbClr val="FF0000"/>
                </a:solidFill>
              </a:rPr>
              <a:t>perfectly motionless</a:t>
            </a:r>
            <a:r>
              <a:rPr lang="en-GB" dirty="0"/>
              <a:t>, and evinced, by no gesture whatever, the slightest consciousness of his having turned towards her.</a:t>
            </a:r>
          </a:p>
          <a:p>
            <a:endParaRPr lang="en-GB" b="1" dirty="0"/>
          </a:p>
        </p:txBody>
      </p:sp>
      <p:pic>
        <p:nvPicPr>
          <p:cNvPr id="4" name="Picture 3" descr="A close up of a sign&#10;&#10;Description automatically generated">
            <a:extLst>
              <a:ext uri="{FF2B5EF4-FFF2-40B4-BE49-F238E27FC236}">
                <a16:creationId xmlns:a16="http://schemas.microsoft.com/office/drawing/2014/main" id="{B0A4FB64-DAA2-4B25-8D8C-AC571A48439C}"/>
              </a:ext>
            </a:extLst>
          </p:cNvPr>
          <p:cNvPicPr/>
          <p:nvPr/>
        </p:nvPicPr>
        <p:blipFill>
          <a:blip r:embed="rId2">
            <a:extLst>
              <a:ext uri="{28A0092B-C50C-407E-A947-70E740481C1C}">
                <a14:useLocalDpi xmlns:a14="http://schemas.microsoft.com/office/drawing/2010/main" val="0"/>
              </a:ext>
            </a:extLst>
          </a:blip>
          <a:stretch>
            <a:fillRect/>
          </a:stretch>
        </p:blipFill>
        <p:spPr>
          <a:xfrm>
            <a:off x="10371692" y="6219825"/>
            <a:ext cx="1622425" cy="501650"/>
          </a:xfrm>
          <a:prstGeom prst="rect">
            <a:avLst/>
          </a:prstGeom>
        </p:spPr>
      </p:pic>
    </p:spTree>
    <p:extLst>
      <p:ext uri="{BB962C8B-B14F-4D97-AF65-F5344CB8AC3E}">
        <p14:creationId xmlns:p14="http://schemas.microsoft.com/office/powerpoint/2010/main" val="1273953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A16D1-261B-4B98-8A91-FB49E7D35EAC}"/>
              </a:ext>
            </a:extLst>
          </p:cNvPr>
          <p:cNvSpPr>
            <a:spLocks noGrp="1"/>
          </p:cNvSpPr>
          <p:nvPr>
            <p:ph type="title"/>
          </p:nvPr>
        </p:nvSpPr>
        <p:spPr/>
        <p:txBody>
          <a:bodyPr/>
          <a:lstStyle/>
          <a:p>
            <a:pPr algn="ctr"/>
            <a:r>
              <a:rPr lang="en-GB" b="1" dirty="0"/>
              <a:t>Techniques ( AO2) </a:t>
            </a:r>
            <a:br>
              <a:rPr lang="en-GB" dirty="0">
                <a:solidFill>
                  <a:srgbClr val="FF0000"/>
                </a:solidFill>
              </a:rPr>
            </a:br>
            <a:r>
              <a:rPr lang="en-GB" dirty="0">
                <a:solidFill>
                  <a:srgbClr val="FF0000"/>
                </a:solidFill>
              </a:rPr>
              <a:t>Linguistic Devices and language features </a:t>
            </a:r>
          </a:p>
        </p:txBody>
      </p:sp>
      <p:sp>
        <p:nvSpPr>
          <p:cNvPr id="3" name="Content Placeholder 2">
            <a:extLst>
              <a:ext uri="{FF2B5EF4-FFF2-40B4-BE49-F238E27FC236}">
                <a16:creationId xmlns:a16="http://schemas.microsoft.com/office/drawing/2014/main" id="{DEEF3023-4205-41E1-A146-F16EF16F3F38}"/>
              </a:ext>
            </a:extLst>
          </p:cNvPr>
          <p:cNvSpPr>
            <a:spLocks noGrp="1"/>
          </p:cNvSpPr>
          <p:nvPr>
            <p:ph idx="1"/>
          </p:nvPr>
        </p:nvSpPr>
        <p:spPr/>
        <p:txBody>
          <a:bodyPr/>
          <a:lstStyle/>
          <a:p>
            <a:r>
              <a:rPr lang="en-GB" dirty="0"/>
              <a:t>Short exclamative sentence</a:t>
            </a:r>
          </a:p>
          <a:p>
            <a:r>
              <a:rPr lang="en-GB" dirty="0"/>
              <a:t>Verb </a:t>
            </a:r>
          </a:p>
          <a:p>
            <a:r>
              <a:rPr lang="en-GB" dirty="0"/>
              <a:t>Interrogative question </a:t>
            </a:r>
          </a:p>
          <a:p>
            <a:r>
              <a:rPr lang="en-GB" dirty="0"/>
              <a:t>Exclamative </a:t>
            </a:r>
          </a:p>
          <a:p>
            <a:r>
              <a:rPr lang="en-GB" dirty="0"/>
              <a:t>Adverbial phrase and embedded clause</a:t>
            </a:r>
          </a:p>
          <a:p>
            <a:r>
              <a:rPr lang="en-GB" dirty="0"/>
              <a:t> Visual adjectives </a:t>
            </a:r>
          </a:p>
          <a:p>
            <a:r>
              <a:rPr lang="en-GB" dirty="0"/>
              <a:t>Plosive alliteration </a:t>
            </a:r>
          </a:p>
          <a:p>
            <a:r>
              <a:rPr lang="en-GB" dirty="0"/>
              <a:t>Adverbs </a:t>
            </a:r>
          </a:p>
          <a:p>
            <a:endParaRPr lang="en-GB" dirty="0"/>
          </a:p>
        </p:txBody>
      </p:sp>
      <p:pic>
        <p:nvPicPr>
          <p:cNvPr id="4" name="Picture 3" descr="A close up of a sign&#10;&#10;Description automatically generated">
            <a:extLst>
              <a:ext uri="{FF2B5EF4-FFF2-40B4-BE49-F238E27FC236}">
                <a16:creationId xmlns:a16="http://schemas.microsoft.com/office/drawing/2014/main" id="{E979C61A-3FB0-4701-ADCF-D1146AE89D12}"/>
              </a:ext>
            </a:extLst>
          </p:cNvPr>
          <p:cNvPicPr/>
          <p:nvPr/>
        </p:nvPicPr>
        <p:blipFill>
          <a:blip r:embed="rId2">
            <a:extLst>
              <a:ext uri="{28A0092B-C50C-407E-A947-70E740481C1C}">
                <a14:useLocalDpi xmlns:a14="http://schemas.microsoft.com/office/drawing/2010/main" val="0"/>
              </a:ext>
            </a:extLst>
          </a:blip>
          <a:stretch>
            <a:fillRect/>
          </a:stretch>
        </p:blipFill>
        <p:spPr>
          <a:xfrm>
            <a:off x="10371692" y="6219825"/>
            <a:ext cx="1622425" cy="501650"/>
          </a:xfrm>
          <a:prstGeom prst="rect">
            <a:avLst/>
          </a:prstGeom>
        </p:spPr>
      </p:pic>
    </p:spTree>
    <p:extLst>
      <p:ext uri="{BB962C8B-B14F-4D97-AF65-F5344CB8AC3E}">
        <p14:creationId xmlns:p14="http://schemas.microsoft.com/office/powerpoint/2010/main" val="1040102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6D53F-7237-4181-BDA6-56DE879D56B3}"/>
              </a:ext>
            </a:extLst>
          </p:cNvPr>
          <p:cNvSpPr>
            <a:spLocks noGrp="1"/>
          </p:cNvSpPr>
          <p:nvPr>
            <p:ph type="title"/>
          </p:nvPr>
        </p:nvSpPr>
        <p:spPr/>
        <p:txBody>
          <a:bodyPr/>
          <a:lstStyle/>
          <a:p>
            <a:pPr algn="ctr"/>
            <a:r>
              <a:rPr lang="en-GB" b="1" dirty="0">
                <a:solidFill>
                  <a:srgbClr val="FF0000"/>
                </a:solidFill>
              </a:rPr>
              <a:t>Sample Answer </a:t>
            </a:r>
          </a:p>
        </p:txBody>
      </p:sp>
      <p:sp>
        <p:nvSpPr>
          <p:cNvPr id="3" name="Content Placeholder 2">
            <a:extLst>
              <a:ext uri="{FF2B5EF4-FFF2-40B4-BE49-F238E27FC236}">
                <a16:creationId xmlns:a16="http://schemas.microsoft.com/office/drawing/2014/main" id="{5A91C733-C7EF-4082-9D21-F7E57F6A129D}"/>
              </a:ext>
            </a:extLst>
          </p:cNvPr>
          <p:cNvSpPr>
            <a:spLocks noGrp="1"/>
          </p:cNvSpPr>
          <p:nvPr>
            <p:ph idx="1"/>
          </p:nvPr>
        </p:nvSpPr>
        <p:spPr/>
        <p:txBody>
          <a:bodyPr/>
          <a:lstStyle/>
          <a:p>
            <a:pPr marL="0" indent="0">
              <a:buNone/>
            </a:pPr>
            <a:r>
              <a:rPr lang="en-GB" dirty="0"/>
              <a:t>The writer makes use of short exclamative sentences to portray how anxious and frightened the boy was. This is indicated through the hesitation when he exclaims 'A lady, sir--a lady!’  which creates tension and highlights his fear and uneasiness early in the extract. The repetition of ‘ a lady’ suggests that the boy is overwhelmed with the sight of the woman which clearly disturbs him and creates suspense for both the boy and the surgeon. This is further reinforced by the surgeons interrogative question ‘ What lady? Where?’ Through the use of the interrogatives, the pace of the text is quickened and this leads to a tense atmosphere. </a:t>
            </a:r>
          </a:p>
        </p:txBody>
      </p:sp>
      <p:pic>
        <p:nvPicPr>
          <p:cNvPr id="4" name="Picture 3" descr="A close up of a sign&#10;&#10;Description automatically generated">
            <a:extLst>
              <a:ext uri="{FF2B5EF4-FFF2-40B4-BE49-F238E27FC236}">
                <a16:creationId xmlns:a16="http://schemas.microsoft.com/office/drawing/2014/main" id="{6BB4611A-CDB2-4626-AA29-F25187D640E8}"/>
              </a:ext>
            </a:extLst>
          </p:cNvPr>
          <p:cNvPicPr/>
          <p:nvPr/>
        </p:nvPicPr>
        <p:blipFill>
          <a:blip r:embed="rId2">
            <a:extLst>
              <a:ext uri="{28A0092B-C50C-407E-A947-70E740481C1C}">
                <a14:useLocalDpi xmlns:a14="http://schemas.microsoft.com/office/drawing/2010/main" val="0"/>
              </a:ext>
            </a:extLst>
          </a:blip>
          <a:stretch>
            <a:fillRect/>
          </a:stretch>
        </p:blipFill>
        <p:spPr>
          <a:xfrm>
            <a:off x="10371692" y="6219825"/>
            <a:ext cx="1622425" cy="501650"/>
          </a:xfrm>
          <a:prstGeom prst="rect">
            <a:avLst/>
          </a:prstGeom>
        </p:spPr>
      </p:pic>
    </p:spTree>
    <p:extLst>
      <p:ext uri="{BB962C8B-B14F-4D97-AF65-F5344CB8AC3E}">
        <p14:creationId xmlns:p14="http://schemas.microsoft.com/office/powerpoint/2010/main" val="3209805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6D53F-7237-4181-BDA6-56DE879D56B3}"/>
              </a:ext>
            </a:extLst>
          </p:cNvPr>
          <p:cNvSpPr>
            <a:spLocks noGrp="1"/>
          </p:cNvSpPr>
          <p:nvPr>
            <p:ph type="title"/>
          </p:nvPr>
        </p:nvSpPr>
        <p:spPr/>
        <p:txBody>
          <a:bodyPr/>
          <a:lstStyle/>
          <a:p>
            <a:pPr algn="ctr"/>
            <a:r>
              <a:rPr lang="en-GB" b="1" dirty="0">
                <a:solidFill>
                  <a:srgbClr val="FF0000"/>
                </a:solidFill>
              </a:rPr>
              <a:t>Sample Answer </a:t>
            </a:r>
          </a:p>
        </p:txBody>
      </p:sp>
      <p:sp>
        <p:nvSpPr>
          <p:cNvPr id="3" name="Content Placeholder 2">
            <a:extLst>
              <a:ext uri="{FF2B5EF4-FFF2-40B4-BE49-F238E27FC236}">
                <a16:creationId xmlns:a16="http://schemas.microsoft.com/office/drawing/2014/main" id="{5A91C733-C7EF-4082-9D21-F7E57F6A129D}"/>
              </a:ext>
            </a:extLst>
          </p:cNvPr>
          <p:cNvSpPr>
            <a:spLocks noGrp="1"/>
          </p:cNvSpPr>
          <p:nvPr>
            <p:ph idx="1"/>
          </p:nvPr>
        </p:nvSpPr>
        <p:spPr/>
        <p:txBody>
          <a:bodyPr/>
          <a:lstStyle/>
          <a:p>
            <a:pPr marL="0" indent="0">
              <a:buNone/>
            </a:pPr>
            <a:r>
              <a:rPr lang="en-GB" dirty="0"/>
              <a:t>The writer makes use of </a:t>
            </a:r>
            <a:r>
              <a:rPr lang="en-GB" dirty="0">
                <a:solidFill>
                  <a:schemeClr val="accent1"/>
                </a:solidFill>
                <a:highlight>
                  <a:srgbClr val="FFFF00"/>
                </a:highlight>
              </a:rPr>
              <a:t>short exclamative sentences </a:t>
            </a:r>
            <a:r>
              <a:rPr lang="en-GB" dirty="0"/>
              <a:t>to portray how </a:t>
            </a:r>
            <a:r>
              <a:rPr lang="en-GB" dirty="0">
                <a:solidFill>
                  <a:srgbClr val="00B0F0"/>
                </a:solidFill>
              </a:rPr>
              <a:t>anxious and frightened the boy was</a:t>
            </a:r>
            <a:r>
              <a:rPr lang="en-GB" dirty="0"/>
              <a:t>. This is indicated through the </a:t>
            </a:r>
            <a:r>
              <a:rPr lang="en-GB" dirty="0">
                <a:solidFill>
                  <a:srgbClr val="00B0F0"/>
                </a:solidFill>
              </a:rPr>
              <a:t>hesitation when he exclaims </a:t>
            </a:r>
            <a:r>
              <a:rPr lang="en-GB" dirty="0">
                <a:solidFill>
                  <a:srgbClr val="7030A0"/>
                </a:solidFill>
              </a:rPr>
              <a:t>'A lady, sir--a lady!’  </a:t>
            </a:r>
            <a:r>
              <a:rPr lang="en-GB" dirty="0">
                <a:solidFill>
                  <a:srgbClr val="00B0F0"/>
                </a:solidFill>
              </a:rPr>
              <a:t>which creates tension </a:t>
            </a:r>
            <a:r>
              <a:rPr lang="en-GB" dirty="0"/>
              <a:t>and </a:t>
            </a:r>
            <a:r>
              <a:rPr lang="en-GB" dirty="0">
                <a:solidFill>
                  <a:srgbClr val="00B0F0"/>
                </a:solidFill>
              </a:rPr>
              <a:t>highlights his fear and uneasiness</a:t>
            </a:r>
            <a:r>
              <a:rPr lang="en-GB" dirty="0"/>
              <a:t> early in the extract. The </a:t>
            </a:r>
            <a:r>
              <a:rPr lang="en-GB" dirty="0">
                <a:solidFill>
                  <a:schemeClr val="accent1"/>
                </a:solidFill>
                <a:highlight>
                  <a:srgbClr val="FFFF00"/>
                </a:highlight>
              </a:rPr>
              <a:t>repetition</a:t>
            </a:r>
            <a:r>
              <a:rPr lang="en-GB" dirty="0"/>
              <a:t> of </a:t>
            </a:r>
            <a:r>
              <a:rPr lang="en-GB" dirty="0">
                <a:solidFill>
                  <a:srgbClr val="7030A0"/>
                </a:solidFill>
              </a:rPr>
              <a:t>‘ a lady</a:t>
            </a:r>
            <a:r>
              <a:rPr lang="en-GB" dirty="0"/>
              <a:t>’ </a:t>
            </a:r>
            <a:r>
              <a:rPr lang="en-GB" dirty="0">
                <a:solidFill>
                  <a:srgbClr val="00B0F0"/>
                </a:solidFill>
              </a:rPr>
              <a:t>suggests that the boy is overwhelmed with the sight of the woman which clearly disturbs him and creates tension </a:t>
            </a:r>
            <a:r>
              <a:rPr lang="en-GB" dirty="0" err="1">
                <a:solidFill>
                  <a:srgbClr val="00B0F0"/>
                </a:solidFill>
              </a:rPr>
              <a:t>ans</a:t>
            </a:r>
            <a:r>
              <a:rPr lang="en-GB" dirty="0">
                <a:solidFill>
                  <a:srgbClr val="00B0F0"/>
                </a:solidFill>
              </a:rPr>
              <a:t> suspense for the surgeon.</a:t>
            </a:r>
            <a:r>
              <a:rPr lang="en-GB" dirty="0"/>
              <a:t> This is further reinforced by the surgeons </a:t>
            </a:r>
            <a:r>
              <a:rPr lang="en-GB" dirty="0">
                <a:solidFill>
                  <a:schemeClr val="accent1"/>
                </a:solidFill>
                <a:highlight>
                  <a:srgbClr val="FFFF00"/>
                </a:highlight>
              </a:rPr>
              <a:t>interrogative question </a:t>
            </a:r>
            <a:r>
              <a:rPr lang="en-GB" dirty="0"/>
              <a:t>‘ </a:t>
            </a:r>
            <a:r>
              <a:rPr lang="en-GB" dirty="0">
                <a:solidFill>
                  <a:srgbClr val="7030A0"/>
                </a:solidFill>
              </a:rPr>
              <a:t>What lady? Where?’ </a:t>
            </a:r>
            <a:r>
              <a:rPr lang="en-GB" dirty="0"/>
              <a:t>Through the use of the </a:t>
            </a:r>
            <a:r>
              <a:rPr lang="en-GB" dirty="0">
                <a:solidFill>
                  <a:schemeClr val="accent1"/>
                </a:solidFill>
                <a:highlight>
                  <a:srgbClr val="FFFF00"/>
                </a:highlight>
              </a:rPr>
              <a:t>interrogatives</a:t>
            </a:r>
            <a:r>
              <a:rPr lang="en-GB" dirty="0"/>
              <a:t>, </a:t>
            </a:r>
            <a:r>
              <a:rPr lang="en-GB" dirty="0">
                <a:solidFill>
                  <a:srgbClr val="00B0F0"/>
                </a:solidFill>
              </a:rPr>
              <a:t>the pace of the text is quickened and this leads to a tense atmosphere. </a:t>
            </a:r>
          </a:p>
        </p:txBody>
      </p:sp>
      <p:pic>
        <p:nvPicPr>
          <p:cNvPr id="4" name="Picture 3" descr="A close up of a sign&#10;&#10;Description automatically generated">
            <a:extLst>
              <a:ext uri="{FF2B5EF4-FFF2-40B4-BE49-F238E27FC236}">
                <a16:creationId xmlns:a16="http://schemas.microsoft.com/office/drawing/2014/main" id="{D0989D5A-E38C-43B0-AC8A-6D06CEB2A31F}"/>
              </a:ext>
            </a:extLst>
          </p:cNvPr>
          <p:cNvPicPr/>
          <p:nvPr/>
        </p:nvPicPr>
        <p:blipFill>
          <a:blip r:embed="rId2">
            <a:extLst>
              <a:ext uri="{28A0092B-C50C-407E-A947-70E740481C1C}">
                <a14:useLocalDpi xmlns:a14="http://schemas.microsoft.com/office/drawing/2010/main" val="0"/>
              </a:ext>
            </a:extLst>
          </a:blip>
          <a:stretch>
            <a:fillRect/>
          </a:stretch>
        </p:blipFill>
        <p:spPr>
          <a:xfrm>
            <a:off x="10371692" y="6219825"/>
            <a:ext cx="1622425" cy="501650"/>
          </a:xfrm>
          <a:prstGeom prst="rect">
            <a:avLst/>
          </a:prstGeom>
        </p:spPr>
      </p:pic>
    </p:spTree>
    <p:extLst>
      <p:ext uri="{BB962C8B-B14F-4D97-AF65-F5344CB8AC3E}">
        <p14:creationId xmlns:p14="http://schemas.microsoft.com/office/powerpoint/2010/main" val="2995294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C5AD71B-12B8-4F63-86AC-CA278230B0D6}"/>
              </a:ext>
            </a:extLst>
          </p:cNvPr>
          <p:cNvSpPr>
            <a:spLocks noGrp="1"/>
          </p:cNvSpPr>
          <p:nvPr>
            <p:ph type="title"/>
          </p:nvPr>
        </p:nvSpPr>
        <p:spPr>
          <a:xfrm>
            <a:off x="1179226" y="826680"/>
            <a:ext cx="9833548" cy="1325563"/>
          </a:xfrm>
        </p:spPr>
        <p:txBody>
          <a:bodyPr>
            <a:normAutofit/>
          </a:bodyPr>
          <a:lstStyle/>
          <a:p>
            <a:pPr algn="ctr"/>
            <a:r>
              <a:rPr lang="en-GB" sz="4000" b="1">
                <a:solidFill>
                  <a:srgbClr val="FFFFFF"/>
                </a:solidFill>
              </a:rPr>
              <a:t>Task : How has the writer used Language to describe the woman in the Extract ?</a:t>
            </a:r>
          </a:p>
        </p:txBody>
      </p:sp>
      <p:pic>
        <p:nvPicPr>
          <p:cNvPr id="5" name="Picture 4" descr="A close up of a sign&#10;&#10;Description automatically generated">
            <a:extLst>
              <a:ext uri="{FF2B5EF4-FFF2-40B4-BE49-F238E27FC236}">
                <a16:creationId xmlns:a16="http://schemas.microsoft.com/office/drawing/2014/main" id="{D596626B-FB56-4CAC-9224-9A57CDA62D9E}"/>
              </a:ext>
            </a:extLst>
          </p:cNvPr>
          <p:cNvPicPr/>
          <p:nvPr/>
        </p:nvPicPr>
        <p:blipFill>
          <a:blip r:embed="rId3">
            <a:extLst>
              <a:ext uri="{28A0092B-C50C-407E-A947-70E740481C1C}">
                <a14:useLocalDpi xmlns:a14="http://schemas.microsoft.com/office/drawing/2010/main" val="0"/>
              </a:ext>
            </a:extLst>
          </a:blip>
          <a:stretch>
            <a:fillRect/>
          </a:stretch>
        </p:blipFill>
        <p:spPr>
          <a:xfrm>
            <a:off x="10371692" y="6219825"/>
            <a:ext cx="1622425" cy="501650"/>
          </a:xfrm>
          <a:prstGeom prst="rect">
            <a:avLst/>
          </a:prstGeom>
        </p:spPr>
      </p:pic>
    </p:spTree>
    <p:extLst>
      <p:ext uri="{BB962C8B-B14F-4D97-AF65-F5344CB8AC3E}">
        <p14:creationId xmlns:p14="http://schemas.microsoft.com/office/powerpoint/2010/main" val="35360239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860</Words>
  <Application>Microsoft Office PowerPoint</Application>
  <PresentationFormat>Widescreen</PresentationFormat>
  <Paragraphs>29</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Analysing Language For Effect ( AO2)</vt:lpstr>
      <vt:lpstr>PowerPoint Presentation</vt:lpstr>
      <vt:lpstr>PowerPoint Presentation</vt:lpstr>
      <vt:lpstr>Techniques ( AO2)  Linguistic Devices and language features </vt:lpstr>
      <vt:lpstr>Sample Answer </vt:lpstr>
      <vt:lpstr>Sample Answer </vt:lpstr>
      <vt:lpstr>Task : How has the writer used Language to describe the woman in the Extract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Analysing Language For Effect </dc:title>
  <dc:creator>Vivienne Maistry</dc:creator>
  <cp:lastModifiedBy>Vivienne Maistry</cp:lastModifiedBy>
  <cp:revision>5</cp:revision>
  <dcterms:created xsi:type="dcterms:W3CDTF">2019-09-06T19:31:31Z</dcterms:created>
  <dcterms:modified xsi:type="dcterms:W3CDTF">2021-03-01T22:10:09Z</dcterms:modified>
</cp:coreProperties>
</file>